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81" r:id="rId4"/>
    <p:sldId id="258" r:id="rId5"/>
    <p:sldId id="257" r:id="rId6"/>
    <p:sldId id="270" r:id="rId7"/>
    <p:sldId id="271" r:id="rId8"/>
    <p:sldId id="265" r:id="rId9"/>
    <p:sldId id="259" r:id="rId10"/>
    <p:sldId id="260" r:id="rId11"/>
    <p:sldId id="261" r:id="rId12"/>
    <p:sldId id="272" r:id="rId13"/>
    <p:sldId id="273" r:id="rId14"/>
    <p:sldId id="274" r:id="rId15"/>
    <p:sldId id="264" r:id="rId16"/>
    <p:sldId id="282" r:id="rId17"/>
    <p:sldId id="275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FD07AC66-9A34-4DAF-9E99-AB2CA80732B9}">
          <p14:sldIdLst>
            <p14:sldId id="256"/>
            <p14:sldId id="267"/>
            <p14:sldId id="281"/>
            <p14:sldId id="258"/>
            <p14:sldId id="257"/>
            <p14:sldId id="270"/>
            <p14:sldId id="271"/>
            <p14:sldId id="265"/>
            <p14:sldId id="259"/>
            <p14:sldId id="260"/>
            <p14:sldId id="261"/>
            <p14:sldId id="272"/>
            <p14:sldId id="273"/>
            <p14:sldId id="274"/>
            <p14:sldId id="264"/>
            <p14:sldId id="282"/>
            <p14:sldId id="275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589" y="-1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25.10.2019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7138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25.10.2019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4007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25.10.2019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9324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25.10.2019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7740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25.10.2019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7559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25.10.2019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3407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25.10.2019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6756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25.10.2019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81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25.10.2019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1839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25.10.2019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3628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25.10.2019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0954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80E0D-EACB-42CE-ADB5-3401E556C223}" type="datetimeFigureOut">
              <a:rPr lang="pl-PL" smtClean="0"/>
              <a:t>25.10.2019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6826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2996952"/>
            <a:ext cx="7772400" cy="1037977"/>
          </a:xfrm>
        </p:spPr>
        <p:txBody>
          <a:bodyPr>
            <a:normAutofit/>
          </a:bodyPr>
          <a:lstStyle/>
          <a:p>
            <a:r>
              <a:rPr lang="pl-PL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Inauguracja 2019/2020</a:t>
            </a:r>
            <a:endParaRPr lang="pl-PL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odtytuł 2"/>
          <p:cNvSpPr txBox="1">
            <a:spLocks/>
          </p:cNvSpPr>
          <p:nvPr/>
        </p:nvSpPr>
        <p:spPr>
          <a:xfrm>
            <a:off x="755576" y="4653136"/>
            <a:ext cx="7704856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Projektowanie i tworzenie aplikacji </a:t>
            </a:r>
            <a:b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dla platformy .NET</a:t>
            </a:r>
            <a:endParaRPr lang="pl-P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odtytuł 2"/>
          <p:cNvSpPr txBox="1">
            <a:spLocks/>
          </p:cNvSpPr>
          <p:nvPr/>
        </p:nvSpPr>
        <p:spPr>
          <a:xfrm>
            <a:off x="755576" y="5949280"/>
            <a:ext cx="7704856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http://pspizk.fizyka.umk.pl</a:t>
            </a:r>
            <a:endParaRPr lang="pl-PL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Obraz 7" descr="https://www.fizyka.umk.pl/wfaiis/files/pspizk_logo_423x279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3456384" cy="2016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az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404664"/>
            <a:ext cx="1872208" cy="2016224"/>
          </a:xfrm>
          <a:prstGeom prst="rect">
            <a:avLst/>
          </a:prstGeom>
        </p:spPr>
      </p:pic>
      <p:pic>
        <p:nvPicPr>
          <p:cNvPr id="10" name="Obraz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04664"/>
            <a:ext cx="2016224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75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Zjazdy i plan zajęć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331743"/>
              </p:ext>
            </p:extLst>
          </p:nvPr>
        </p:nvGraphicFramePr>
        <p:xfrm>
          <a:off x="467544" y="4581128"/>
          <a:ext cx="7848872" cy="1402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1644"/>
                <a:gridCol w="4346753"/>
                <a:gridCol w="1328743"/>
                <a:gridCol w="751732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Godzina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Przedmiot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Prowadzący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Sala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11:30</a:t>
                      </a:r>
                      <a:endParaRPr lang="pl-PL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Tworzenie aplikacji desktopowych Windows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J. Matulewski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PK 2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11:45 – 13:15</a:t>
                      </a:r>
                      <a:endParaRPr lang="pl-PL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Tworzenie aplikacji desktopowych Windows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J. Matulewski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PK 2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13:30 </a:t>
                      </a:r>
                      <a:r>
                        <a:rPr lang="pl-PL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pl-PL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15:00</a:t>
                      </a:r>
                      <a:endParaRPr lang="pl-PL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Język C# </a:t>
                      </a:r>
                      <a:r>
                        <a:rPr lang="pl-PL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środowisko Visual </a:t>
                      </a:r>
                      <a:r>
                        <a:rPr lang="pl-PL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Studio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R. </a:t>
                      </a:r>
                      <a:r>
                        <a:rPr lang="pl-PL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Linowiecki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PK 2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15:15 </a:t>
                      </a:r>
                      <a:r>
                        <a:rPr lang="pl-PL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pl-PL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16:45</a:t>
                      </a:r>
                      <a:endParaRPr lang="pl-PL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Język C# </a:t>
                      </a:r>
                      <a:r>
                        <a:rPr lang="pl-PL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środowisko Visual </a:t>
                      </a:r>
                      <a:r>
                        <a:rPr lang="pl-PL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Studio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R. </a:t>
                      </a:r>
                      <a:r>
                        <a:rPr lang="pl-PL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Linowiecki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PK 2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415020"/>
              </p:ext>
            </p:extLst>
          </p:nvPr>
        </p:nvGraphicFramePr>
        <p:xfrm>
          <a:off x="467544" y="2264202"/>
          <a:ext cx="7848872" cy="1402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1644"/>
                <a:gridCol w="4346753"/>
                <a:gridCol w="1328743"/>
                <a:gridCol w="751732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Godzina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Przedmiot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Prowadzący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Sala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11:30</a:t>
                      </a:r>
                      <a:endParaRPr lang="pl-PL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Język C# </a:t>
                      </a:r>
                      <a:r>
                        <a:rPr lang="pl-PL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środowisko Visual </a:t>
                      </a:r>
                      <a:r>
                        <a:rPr lang="pl-PL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Studio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R. Linowiecki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PK 2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11:45 – 13:15</a:t>
                      </a:r>
                      <a:endParaRPr lang="pl-PL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Język C# </a:t>
                      </a:r>
                      <a:r>
                        <a:rPr lang="pl-PL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środowisko Visual </a:t>
                      </a:r>
                      <a:r>
                        <a:rPr lang="pl-PL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Studio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R. Linowiecki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PK 2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13:30 </a:t>
                      </a:r>
                      <a:r>
                        <a:rPr lang="pl-PL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pl-PL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15:00</a:t>
                      </a:r>
                      <a:endParaRPr lang="pl-PL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Tworzenie aplikacji desktopowych Windows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J. Matulewski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PK 2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15:15 </a:t>
                      </a:r>
                      <a:r>
                        <a:rPr lang="pl-PL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pl-PL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16:45</a:t>
                      </a:r>
                      <a:endParaRPr lang="pl-PL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Tworzenie aplikacji desktopowych Windows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J. Matulewski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PK 2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12" name="pole tekstowe 11"/>
          <p:cNvSpPr txBox="1"/>
          <p:nvPr/>
        </p:nvSpPr>
        <p:spPr>
          <a:xfrm>
            <a:off x="467544" y="1719496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listopada 2019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467544" y="4077072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listopada 2019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30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Organizacja roku akademickiego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772816"/>
            <a:ext cx="7056784" cy="4392488"/>
          </a:xfrm>
        </p:spPr>
        <p:txBody>
          <a:bodyPr>
            <a:normAutofit/>
          </a:bodyPr>
          <a:lstStyle/>
          <a:p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Tylko soboty</a:t>
            </a:r>
          </a:p>
          <a:p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Omijamy święta, ferie szkolne </a:t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(ale niekonieczne akademickie)</a:t>
            </a:r>
          </a:p>
          <a:p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Kończymy zajęcia w maju </a:t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(do początku września czas </a:t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zebranie brakujących zaliczeń)</a:t>
            </a:r>
          </a:p>
          <a:p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 jest sprawdzana obecność</a:t>
            </a:r>
          </a:p>
          <a:p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Rozliczanie kolokwiami </a:t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(możliwość poprawiania)</a:t>
            </a:r>
            <a:endParaRPr lang="pl-PL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71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Wystawianie faktur VAT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988840"/>
            <a:ext cx="8892480" cy="3168352"/>
          </a:xfrm>
        </p:spPr>
        <p:txBody>
          <a:bodyPr>
            <a:normAutofit/>
          </a:bodyPr>
          <a:lstStyle/>
          <a:p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Faktura VAT za studia podyplomowe może być wystawiona tylko na </a:t>
            </a:r>
            <a:r>
              <a:rPr lang="pl-P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nabywcę usługi edukacyjnej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(osobę, z którą UMK zawiera „umowę”) tj. studenta.</a:t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 można wystawić faktury na firmę!</a:t>
            </a:r>
          </a:p>
          <a:p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Firma może być jednak wpisana na fakturze </a:t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jako </a:t>
            </a:r>
            <a:r>
              <a:rPr lang="pl-P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płatnik</a:t>
            </a:r>
          </a:p>
          <a:p>
            <a:endParaRPr lang="pl-P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17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Opłata za czesne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629000"/>
          </a:xfrm>
        </p:spPr>
        <p:txBody>
          <a:bodyPr>
            <a:normAutofit/>
          </a:bodyPr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p. Justyna Filipiak (p. 305, sekretariat IF)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Możliwość rezygnacji</a:t>
            </a:r>
            <a:b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(konsekwencje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finansowe)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Odsetki i upomnienia</a:t>
            </a:r>
          </a:p>
        </p:txBody>
      </p:sp>
    </p:spTree>
    <p:extLst>
      <p:ext uri="{BB962C8B-B14F-4D97-AF65-F5344CB8AC3E}">
        <p14:creationId xmlns:p14="http://schemas.microsoft.com/office/powerpoint/2010/main" val="114052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Miejsca rezerwowe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629000"/>
          </a:xfrm>
        </p:spPr>
        <p:txBody>
          <a:bodyPr>
            <a:normAutofit/>
          </a:bodyPr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Duża liczba chętnych na sekcję .NET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Przyjętych (20) &gt; miejsc (15)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Jeżeli nie zmniejszy się liczba studiujących, osoby z miejsc rezerwowych noszą własne notebooki z zainstalowanym VS 2017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Jeżeli notebook jest słabszy: VS 2013</a:t>
            </a:r>
          </a:p>
        </p:txBody>
      </p:sp>
    </p:spTree>
    <p:extLst>
      <p:ext uri="{BB962C8B-B14F-4D97-AF65-F5344CB8AC3E}">
        <p14:creationId xmlns:p14="http://schemas.microsoft.com/office/powerpoint/2010/main" val="16965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Status słuchacza UMK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844824"/>
            <a:ext cx="8640960" cy="4392488"/>
          </a:xfrm>
        </p:spPr>
        <p:txBody>
          <a:bodyPr>
            <a:normAutofit/>
          </a:bodyPr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Dostęp do biblioteki (IF, BU na Gagarina)</a:t>
            </a:r>
            <a:endParaRPr lang="pl-PL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Darmowe oprogramowanie w ramach licencji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DreamSpark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Premium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(Microsoft),</a:t>
            </a:r>
            <a:b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zarządca: Michał Zieliński (zasada </a:t>
            </a:r>
            <a:r>
              <a:rPr lang="pl-P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Holywood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pl-PL" sz="1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domu należy jak najszybciej zainstalować: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Windows 10 (zalecane)</a:t>
            </a:r>
          </a:p>
          <a:p>
            <a:pPr lvl="1"/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Visual Studio 2017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(konieczne)</a:t>
            </a:r>
          </a:p>
          <a:p>
            <a:pPr lvl="1"/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69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Książki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Okładka książki/ebooka C# 7.0. Leksykon kieszonkow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56792"/>
            <a:ext cx="2088232" cy="2985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Okładka książki/ebooka C#. Praktyczny kurs. Wydanie II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332782"/>
            <a:ext cx="2065362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Okładka książki/ebooka Platforma Windows Azur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556792"/>
            <a:ext cx="2016224" cy="288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Okładka książki/ebooka Windows Azure. Wprowadzenie do programowania w chmurz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258676"/>
            <a:ext cx="2169046" cy="3100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0607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Kontakt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7859216" cy="5400600"/>
          </a:xfrm>
        </p:spPr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Anna </a:t>
            </a:r>
            <a:r>
              <a:rPr lang="pl-P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Salamończyk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p. 358 (dziekanat)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pl-PL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jfilipiak@fizyka.umk.pl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telefon: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056 611 32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81 (w godz. 9-14)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Jacek Matulewski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kontakt na zajęciach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pl-PL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jacek@fizyka.umk.pl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WWW: </a:t>
            </a:r>
            <a:r>
              <a:rPr lang="pl-PL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http://pspizk.fizyka.umk.pl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(ogłoszenia i ew. zmiany planów)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Facebook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l-PL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https://www.facebook.com/pspizk/</a:t>
            </a:r>
            <a:endParaRPr lang="pl-PL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2333624" y="2348880"/>
            <a:ext cx="3462512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2394942" y="5013176"/>
            <a:ext cx="3905250" cy="4586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4792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Strona WWW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527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http://pspizk.fizyka.umk.pl</a:t>
            </a:r>
          </a:p>
          <a:p>
            <a:pPr marL="0" indent="0">
              <a:buNone/>
            </a:pPr>
            <a:r>
              <a:rPr lang="pl-PL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https://www.fizyka.umk.pl/kandydat/studia-podyplomowe/podyplomowe/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283952"/>
            <a:ext cx="3048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12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Facebook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527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pl-P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://www.facebook.com/</a:t>
            </a:r>
            <a:r>
              <a:rPr lang="pl-PL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pspizk</a:t>
            </a:r>
            <a:r>
              <a:rPr lang="pl-PL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915231"/>
            <a:ext cx="3384375" cy="28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366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Administracja / Kontakt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216" cy="4853136"/>
          </a:xfrm>
        </p:spPr>
        <p:txBody>
          <a:bodyPr/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Justyna Filipiak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p. 358 (dziekanat)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pl-P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jfilipiak@umk.pl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telefon: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056 611 32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81 (w godz. 9-14)</a:t>
            </a:r>
          </a:p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Jacek Matulewski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kontakt na zajęciach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pl-P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jacek@fizyka.umk.pl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WWW: </a:t>
            </a:r>
            <a:r>
              <a:rPr lang="pl-P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http://pspizk.fizyka.umk.pl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(ogłoszenia i ew. zmiany planów)</a:t>
            </a:r>
          </a:p>
        </p:txBody>
      </p:sp>
    </p:spTree>
    <p:extLst>
      <p:ext uri="{BB962C8B-B14F-4D97-AF65-F5344CB8AC3E}">
        <p14:creationId xmlns:p14="http://schemas.microsoft.com/office/powerpoint/2010/main" val="286697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2222043"/>
              </p:ext>
            </p:extLst>
          </p:nvPr>
        </p:nvGraphicFramePr>
        <p:xfrm>
          <a:off x="323528" y="1700808"/>
          <a:ext cx="8712968" cy="4148912"/>
        </p:xfrm>
        <a:graphic>
          <a:graphicData uri="http://schemas.openxmlformats.org/drawingml/2006/table">
            <a:tbl>
              <a:tblPr firstRow="1" firstCol="1" bandRow="1" bandCol="1">
                <a:effectLst/>
                <a:tableStyleId>{5C22544A-7EE6-4342-B048-85BDC9FD1C3A}</a:tableStyleId>
              </a:tblPr>
              <a:tblGrid>
                <a:gridCol w="3978384"/>
                <a:gridCol w="1170188"/>
                <a:gridCol w="3564396"/>
              </a:tblGrid>
              <a:tr h="3397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Przedmiot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godzin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Zaliczenia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</a:tr>
              <a:tr h="3588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Język C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 </a:t>
                      </a: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środowisko Visual 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Studio</a:t>
                      </a: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12h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kolokwium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</a:tr>
              <a:tr h="3815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Programowanie obiektowe w C#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12h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kolokwium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</a:tr>
              <a:tr h="4072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Tworzenie aplikacji desktopowych Windows</a:t>
                      </a:r>
                      <a:endParaRPr lang="pl-PL" sz="14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24h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kolokwium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</a:tr>
              <a:tr h="3588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SQL Serwer i aplikacje 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bazodanowe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32h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test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</a:tr>
              <a:tr h="3873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Aplikacje 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internetowe ASP.NET MVC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28h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kolokwium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</a:tr>
              <a:tr h="3588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Wzorzec MVVM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24h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kolokwium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</a:tr>
              <a:tr h="4194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Windows</a:t>
                      </a:r>
                      <a:r>
                        <a:rPr lang="pl-PL" sz="14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400" b="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Azure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28h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</a:tr>
              <a:tr h="4194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Zaawansowane narzędzia 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deweloperskie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16h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kolokwium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</a:tr>
              <a:tr h="3588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Wykłady </a:t>
                      </a: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prowadzone przez trenerów 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Microsoft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4h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zaliczenie na podstawie obecności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</a:tr>
              <a:tr h="35882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Razem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180h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294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Nauka w domu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/>
          </a:bodyPr>
          <a:lstStyle/>
          <a:p>
            <a:r>
              <a:rPr lang="pl-P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Zajęcia w IF powinny być </a:t>
            </a:r>
            <a:br>
              <a:rPr lang="pl-P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pretekstem do nauki w domu</a:t>
            </a:r>
          </a:p>
          <a:p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Szybkie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adrabianie zaległości w programowaniu</a:t>
            </a:r>
          </a:p>
          <a:p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Eksperymentowanie!</a:t>
            </a:r>
          </a:p>
          <a:p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Projekty – najlepsze, gdy potrzebne (w pracy)</a:t>
            </a:r>
          </a:p>
          <a:p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Internet – źródła wiarygodnej wiedzy:</a:t>
            </a:r>
          </a:p>
          <a:p>
            <a:pPr lvl="1"/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MSDN (</a:t>
            </a:r>
            <a:r>
              <a:rPr lang="pl-PL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http://msdn.microsoft.com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pl-PL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Project (</a:t>
            </a:r>
            <a:r>
              <a:rPr lang="pl-PL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http://www.codeproject.com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pl-PL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Overflow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l-PL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http://stackoverflow.com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304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Nauka w domu</a:t>
            </a:r>
            <a:endParaRPr lang="pl-PL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6"/>
          </a:xfrm>
        </p:spPr>
        <p:txBody>
          <a:bodyPr>
            <a:normAutofit/>
          </a:bodyPr>
          <a:lstStyle/>
          <a:p>
            <a:r>
              <a:rPr lang="pl-PL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Zajęcia w IF powinny być </a:t>
            </a:r>
            <a:br>
              <a:rPr lang="pl-PL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pretekstem do nauki w domu</a:t>
            </a:r>
          </a:p>
          <a:p>
            <a:r>
              <a:rPr lang="pl-PL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Szybkie </a:t>
            </a:r>
            <a:r>
              <a:rPr lang="pl-PL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l-PL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adrabianie zaległości w programowaniu</a:t>
            </a:r>
          </a:p>
          <a:p>
            <a:r>
              <a:rPr lang="pl-PL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Eksperymentowanie!</a:t>
            </a:r>
          </a:p>
          <a:p>
            <a:r>
              <a:rPr lang="pl-PL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Projekty – najlepsze, gdy potrzebne (w pracy)</a:t>
            </a:r>
          </a:p>
          <a:p>
            <a:r>
              <a:rPr lang="pl-PL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 – źródła wiarygodnej wiedzy:</a:t>
            </a:r>
          </a:p>
          <a:p>
            <a:pPr lvl="1"/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MSDN (</a:t>
            </a:r>
            <a:r>
              <a:rPr lang="pl-PL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http://msdn.microsoft.com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pl-PL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Project (</a:t>
            </a:r>
            <a:r>
              <a:rPr lang="pl-PL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http://www.codeproject.com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pl-PL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Overflow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l-PL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http://stackoverflow.com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l-PL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282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Kadra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9632" y="1700808"/>
            <a:ext cx="7128792" cy="4320480"/>
          </a:xfrm>
        </p:spPr>
        <p:txBody>
          <a:bodyPr>
            <a:normAutofit/>
          </a:bodyPr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Piotr Ablewski </a:t>
            </a:r>
            <a:b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(C#, WPF, Windows </a:t>
            </a:r>
            <a:r>
              <a:rPr lang="pl-P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Azure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Rafał Linowiecki </a:t>
            </a:r>
            <a:b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(C#, ASP.NET MVC, Windows </a:t>
            </a:r>
            <a:r>
              <a:rPr lang="pl-P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Azure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Marek Grochowski (R#,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Git)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Jacek Matulewski (WPF)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Piotr </a:t>
            </a:r>
            <a:r>
              <a:rPr lang="pl-P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Pepłowski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(bazy danych)</a:t>
            </a:r>
          </a:p>
        </p:txBody>
      </p:sp>
    </p:spTree>
    <p:extLst>
      <p:ext uri="{BB962C8B-B14F-4D97-AF65-F5344CB8AC3E}">
        <p14:creationId xmlns:p14="http://schemas.microsoft.com/office/powerpoint/2010/main" val="204403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Organizacja dnia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Pracownia Komputerowa 2 (PK2)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Godziny: </a:t>
            </a:r>
          </a:p>
          <a:p>
            <a:pPr marL="457200" lvl="1" indent="0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10:00 – 11:30</a:t>
            </a:r>
          </a:p>
          <a:p>
            <a:pPr marL="457200" lvl="1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11:45 – 13:15</a:t>
            </a:r>
          </a:p>
          <a:p>
            <a:pPr marL="457200" lvl="1" indent="0">
              <a:buNone/>
            </a:pPr>
            <a:endParaRPr lang="pl-PL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13:30 – 15:00</a:t>
            </a:r>
          </a:p>
          <a:p>
            <a:pPr marL="457200" lvl="1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15:15 – 16:45</a:t>
            </a:r>
          </a:p>
          <a:p>
            <a:endParaRPr lang="pl-PL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Tylko soboty</a:t>
            </a:r>
          </a:p>
        </p:txBody>
      </p:sp>
      <p:grpSp>
        <p:nvGrpSpPr>
          <p:cNvPr id="13" name="Grupa 12"/>
          <p:cNvGrpSpPr/>
          <p:nvPr/>
        </p:nvGrpSpPr>
        <p:grpSpPr>
          <a:xfrm>
            <a:off x="3198128" y="2780928"/>
            <a:ext cx="2165960" cy="2229192"/>
            <a:chOff x="3198128" y="2780928"/>
            <a:chExt cx="2165960" cy="2229192"/>
          </a:xfrm>
        </p:grpSpPr>
        <p:sp>
          <p:nvSpPr>
            <p:cNvPr id="4" name="Prostokąt 3"/>
            <p:cNvSpPr/>
            <p:nvPr/>
          </p:nvSpPr>
          <p:spPr>
            <a:xfrm>
              <a:off x="3203848" y="2780928"/>
              <a:ext cx="2160240" cy="10081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" name="Prostokąt 4"/>
            <p:cNvSpPr/>
            <p:nvPr/>
          </p:nvSpPr>
          <p:spPr>
            <a:xfrm>
              <a:off x="3198128" y="4002008"/>
              <a:ext cx="2160240" cy="10081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7" name="Łącznik prostoliniowy 6"/>
            <p:cNvCxnSpPr>
              <a:stCxn id="4" idx="1"/>
              <a:endCxn id="4" idx="3"/>
            </p:cNvCxnSpPr>
            <p:nvPr/>
          </p:nvCxnSpPr>
          <p:spPr>
            <a:xfrm>
              <a:off x="3203848" y="3284984"/>
              <a:ext cx="21602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Łącznik prostoliniowy 7"/>
            <p:cNvCxnSpPr>
              <a:stCxn id="5" idx="1"/>
              <a:endCxn id="5" idx="3"/>
            </p:cNvCxnSpPr>
            <p:nvPr/>
          </p:nvCxnSpPr>
          <p:spPr>
            <a:xfrm>
              <a:off x="3198128" y="4506064"/>
              <a:ext cx="21602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81541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5234</TotalTime>
  <Words>442</Words>
  <Application>Microsoft Office PowerPoint</Application>
  <PresentationFormat>Pokaz na ekranie (4:3)</PresentationFormat>
  <Paragraphs>162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Motyw pakietu Office</vt:lpstr>
      <vt:lpstr>Inauguracja 2019/2020</vt:lpstr>
      <vt:lpstr>Strona WWW</vt:lpstr>
      <vt:lpstr>Facebook</vt:lpstr>
      <vt:lpstr>Administracja / Kontakt</vt:lpstr>
      <vt:lpstr>Program</vt:lpstr>
      <vt:lpstr>Nauka w domu</vt:lpstr>
      <vt:lpstr>Nauka w domu</vt:lpstr>
      <vt:lpstr>Kadra</vt:lpstr>
      <vt:lpstr>Organizacja dnia</vt:lpstr>
      <vt:lpstr>Zjazdy i plan zajęć</vt:lpstr>
      <vt:lpstr>Organizacja roku akademickiego</vt:lpstr>
      <vt:lpstr>Wystawianie faktur VAT</vt:lpstr>
      <vt:lpstr>Opłata za czesne</vt:lpstr>
      <vt:lpstr>Miejsca rezerwowe</vt:lpstr>
      <vt:lpstr>Status słuchacza UMK</vt:lpstr>
      <vt:lpstr>Książki</vt:lpstr>
      <vt:lpstr>Kontakt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Inauguracja 2014/2015</dc:title>
  <dc:creator>Jacek Matulewski</dc:creator>
  <cp:lastModifiedBy>Jacek Matulewski</cp:lastModifiedBy>
  <cp:revision>84</cp:revision>
  <dcterms:created xsi:type="dcterms:W3CDTF">2014-09-30T22:53:32Z</dcterms:created>
  <dcterms:modified xsi:type="dcterms:W3CDTF">2019-10-25T12:13:34Z</dcterms:modified>
</cp:coreProperties>
</file>